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6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italic.fntdata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695214d0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695214d0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695214d0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695214d0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c018b7c16410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5c018b7c16410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c018b7c16410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5c018b7c16410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a82aea54e357c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a82aea54e357c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695214d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695214d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695214d0b_1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695214d0b_1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695214d0b_1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695214d0b_1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695214d0b_1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695214d0b_1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d08479cd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d08479cd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613284a83e402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613284a83e402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d08479cd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d08479cd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d08479cd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d08479cd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d08479c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d08479c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d08479cd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d08479cd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d08479d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d08479d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613284a83e402a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613284a83e402a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613284a83e402a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613284a83e402a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9c312b71c7e098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9c312b71c7e098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28d61fbb4ae0cee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28d61fbb4ae0cee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695214d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695214d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695214d0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695214d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c018b7c16410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5c018b7c16410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8" y="31030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Projet terminale :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Robot traceur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19150" y="548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Classement des Idées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75" y="2123475"/>
            <a:ext cx="8172426" cy="1318825"/>
          </a:xfrm>
          <a:prstGeom prst="rect">
            <a:avLst/>
          </a:prstGeom>
          <a:noFill/>
          <a:ln cap="flat" cmpd="sng" w="2857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819150" y="485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Schéma Détaillé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57962" y="585937"/>
            <a:ext cx="3518400" cy="4691174"/>
          </a:xfrm>
          <a:prstGeom prst="rect">
            <a:avLst/>
          </a:prstGeom>
          <a:noFill/>
          <a:ln cap="flat" cmpd="sng" w="2857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135050" y="325050"/>
            <a:ext cx="85206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Cho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ix de la motorisation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425" y="1524000"/>
            <a:ext cx="3318650" cy="27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1111225" y="2499625"/>
            <a:ext cx="161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Economica"/>
                <a:ea typeface="Economica"/>
                <a:cs typeface="Economica"/>
                <a:sym typeface="Economica"/>
              </a:rPr>
              <a:t>Problème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772575" y="2899825"/>
            <a:ext cx="2053200" cy="43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6136200" y="2808800"/>
            <a:ext cx="2053200" cy="43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6136200" y="2408600"/>
            <a:ext cx="187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Economica"/>
                <a:ea typeface="Economica"/>
                <a:cs typeface="Economica"/>
                <a:sym typeface="Economica"/>
              </a:rPr>
              <a:t>Etude de la solution 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227725" y="332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Con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ception du support crayon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3">
            <a:alphaModFix/>
          </a:blip>
          <a:srcRect b="-2719" l="0" r="0" t="2720"/>
          <a:stretch/>
        </p:blipFill>
        <p:spPr>
          <a:xfrm>
            <a:off x="4445022" y="2003489"/>
            <a:ext cx="3046950" cy="27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402175" y="1672175"/>
            <a:ext cx="295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P</a:t>
            </a:r>
            <a:r>
              <a:rPr lang="fr" sz="20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roblématique:</a:t>
            </a:r>
            <a:endParaRPr sz="20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25" y="2250587"/>
            <a:ext cx="1899050" cy="22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4445025" y="1418175"/>
            <a:ext cx="387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N</a:t>
            </a:r>
            <a:r>
              <a:rPr lang="fr" sz="17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otre solution: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389000" y="29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étude du support crayon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151" y="1026600"/>
            <a:ext cx="5920750" cy="38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819150" y="216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Chassi Du Robot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5402" l="56922" r="869" t="17857"/>
          <a:stretch/>
        </p:blipFill>
        <p:spPr>
          <a:xfrm>
            <a:off x="1786425" y="1010150"/>
            <a:ext cx="5571149" cy="2987425"/>
          </a:xfrm>
          <a:prstGeom prst="rect">
            <a:avLst/>
          </a:prstGeom>
          <a:noFill/>
          <a:ln cap="flat" cmpd="sng" w="2857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0" name="Google Shape;230;p27"/>
          <p:cNvCxnSpPr/>
          <p:nvPr/>
        </p:nvCxnSpPr>
        <p:spPr>
          <a:xfrm flipH="1">
            <a:off x="1441500" y="2261275"/>
            <a:ext cx="1717200" cy="65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7"/>
          <p:cNvCxnSpPr/>
          <p:nvPr/>
        </p:nvCxnSpPr>
        <p:spPr>
          <a:xfrm flipH="1">
            <a:off x="1314550" y="1611150"/>
            <a:ext cx="2784000" cy="11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5490650" y="1349700"/>
            <a:ext cx="2183700" cy="11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7"/>
          <p:cNvCxnSpPr/>
          <p:nvPr/>
        </p:nvCxnSpPr>
        <p:spPr>
          <a:xfrm>
            <a:off x="5759175" y="2211800"/>
            <a:ext cx="1985700" cy="38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5342250" y="2989125"/>
            <a:ext cx="2473200" cy="84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7"/>
          <p:cNvCxnSpPr/>
          <p:nvPr/>
        </p:nvCxnSpPr>
        <p:spPr>
          <a:xfrm>
            <a:off x="4776925" y="2218875"/>
            <a:ext cx="1095300" cy="94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7"/>
          <p:cNvSpPr txBox="1"/>
          <p:nvPr/>
        </p:nvSpPr>
        <p:spPr>
          <a:xfrm>
            <a:off x="134100" y="1439238"/>
            <a:ext cx="130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Emplacement de la carte arduino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318000" y="2727650"/>
            <a:ext cx="117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Emplacement de la batterie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7737775" y="1250775"/>
            <a:ext cx="11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cache servomoteu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r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7815450" y="2435025"/>
            <a:ext cx="117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Protection du modem 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bluetooth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7886100" y="3773475"/>
            <a:ext cx="10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Cache Moteur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776750" y="336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Dôme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 rotWithShape="1">
          <a:blip r:embed="rId3">
            <a:alphaModFix/>
          </a:blip>
          <a:srcRect b="4672" l="56633" r="1234" t="18344"/>
          <a:stretch/>
        </p:blipFill>
        <p:spPr>
          <a:xfrm>
            <a:off x="2127000" y="1176125"/>
            <a:ext cx="5179525" cy="2791250"/>
          </a:xfrm>
          <a:prstGeom prst="rect">
            <a:avLst/>
          </a:prstGeom>
          <a:noFill/>
          <a:ln cap="flat" cmpd="sng" w="2857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7" name="Google Shape;247;p28"/>
          <p:cNvCxnSpPr/>
          <p:nvPr/>
        </p:nvCxnSpPr>
        <p:spPr>
          <a:xfrm flipH="1">
            <a:off x="1328575" y="2692325"/>
            <a:ext cx="2091600" cy="360300"/>
          </a:xfrm>
          <a:prstGeom prst="straightConnector1">
            <a:avLst/>
          </a:prstGeom>
          <a:noFill/>
          <a:ln cap="flat" cmpd="sng" w="28575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8"/>
          <p:cNvCxnSpPr/>
          <p:nvPr/>
        </p:nvCxnSpPr>
        <p:spPr>
          <a:xfrm flipH="1" rot="10800000">
            <a:off x="4600275" y="1378050"/>
            <a:ext cx="3504900" cy="105900"/>
          </a:xfrm>
          <a:prstGeom prst="straightConnector1">
            <a:avLst/>
          </a:prstGeom>
          <a:noFill/>
          <a:ln cap="flat" cmpd="sng" w="28575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8"/>
          <p:cNvCxnSpPr/>
          <p:nvPr/>
        </p:nvCxnSpPr>
        <p:spPr>
          <a:xfrm>
            <a:off x="5151450" y="3271775"/>
            <a:ext cx="2600400" cy="565200"/>
          </a:xfrm>
          <a:prstGeom prst="straightConnector1">
            <a:avLst/>
          </a:prstGeom>
          <a:noFill/>
          <a:ln cap="flat" cmpd="sng" w="28575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8"/>
          <p:cNvSpPr txBox="1"/>
          <p:nvPr/>
        </p:nvSpPr>
        <p:spPr>
          <a:xfrm>
            <a:off x="7815500" y="3695750"/>
            <a:ext cx="108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Emplacement moteur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8105175" y="1176125"/>
            <a:ext cx="81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Trou pour le crayon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303850" y="2883125"/>
            <a:ext cx="10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Emplacement des LED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Les Roues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4676" l="56957" r="5708" t="17259"/>
          <a:stretch/>
        </p:blipFill>
        <p:spPr>
          <a:xfrm>
            <a:off x="2646425" y="1618225"/>
            <a:ext cx="4147999" cy="2558050"/>
          </a:xfrm>
          <a:prstGeom prst="rect">
            <a:avLst/>
          </a:prstGeom>
          <a:noFill/>
          <a:ln cap="flat" cmpd="sng" w="2857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Assemblage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3">
            <a:alphaModFix/>
          </a:blip>
          <a:srcRect b="5206" l="57275" r="1871" t="18347"/>
          <a:stretch/>
        </p:blipFill>
        <p:spPr>
          <a:xfrm>
            <a:off x="2222400" y="1554625"/>
            <a:ext cx="4827423" cy="2664075"/>
          </a:xfrm>
          <a:prstGeom prst="rect">
            <a:avLst/>
          </a:prstGeom>
          <a:noFill/>
          <a:ln cap="flat" cmpd="sng" w="2857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Prototype turtle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948" y="845600"/>
            <a:ext cx="2116800" cy="40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 rotWithShape="1">
          <a:blip r:embed="rId4">
            <a:alphaModFix/>
          </a:blip>
          <a:srcRect b="4299" l="17480" r="44536" t="12214"/>
          <a:stretch/>
        </p:blipFill>
        <p:spPr>
          <a:xfrm>
            <a:off x="410375" y="912675"/>
            <a:ext cx="3141250" cy="38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2372339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probl</a:t>
            </a:r>
            <a:r>
              <a:rPr lang="fr"/>
              <a:t>ématique </a:t>
            </a:r>
            <a:endParaRPr/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1800200"/>
            <a:ext cx="2599647" cy="30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805638"/>
            <a:ext cx="3038500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Commande du robot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00" y="1619425"/>
            <a:ext cx="3471486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11" y="1619425"/>
            <a:ext cx="39814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Connexion du robot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525" y="1800200"/>
            <a:ext cx="49339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819150" y="471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L’application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90" name="Google Shape;290;p34"/>
          <p:cNvPicPr preferRelativeResize="0"/>
          <p:nvPr/>
        </p:nvPicPr>
        <p:blipFill rotWithShape="1">
          <a:blip r:embed="rId3">
            <a:alphaModFix/>
          </a:blip>
          <a:srcRect b="13157" l="34102" r="46281" t="23826"/>
          <a:stretch/>
        </p:blipFill>
        <p:spPr>
          <a:xfrm>
            <a:off x="1052212" y="1003425"/>
            <a:ext cx="2016374" cy="364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 rotWithShape="1">
          <a:blip r:embed="rId4">
            <a:alphaModFix/>
          </a:blip>
          <a:srcRect b="42455" l="75918" r="13003" t="16575"/>
          <a:stretch/>
        </p:blipFill>
        <p:spPr>
          <a:xfrm>
            <a:off x="6325025" y="1038900"/>
            <a:ext cx="1719202" cy="35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2349750" y="477700"/>
            <a:ext cx="4444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Blocs/code appinventor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 rotWithShape="1">
          <a:blip r:embed="rId3">
            <a:alphaModFix/>
          </a:blip>
          <a:srcRect b="20830" l="36107" r="23289" t="19328"/>
          <a:stretch/>
        </p:blipFill>
        <p:spPr>
          <a:xfrm>
            <a:off x="2318600" y="1252275"/>
            <a:ext cx="4181726" cy="346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819150" y="1857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Avez vous des questions?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625" y="2657000"/>
            <a:ext cx="2026750" cy="20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1638310" y="854179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</a:t>
            </a:r>
            <a:r>
              <a:rPr lang="fr"/>
              <a:t>éroulement de notre démarche 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418" y="1808775"/>
            <a:ext cx="2571751" cy="2571751"/>
          </a:xfrm>
          <a:prstGeom prst="rect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15"/>
          <p:cNvSpPr txBox="1"/>
          <p:nvPr/>
        </p:nvSpPr>
        <p:spPr>
          <a:xfrm>
            <a:off x="1017809" y="2896491"/>
            <a:ext cx="5728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Notre projet dans le temps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2477918" y="554069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Bes</a:t>
            </a:r>
            <a:r>
              <a:rPr lang="fr"/>
              <a:t>oins et contraintes 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982" y="1508670"/>
            <a:ext cx="3567250" cy="2919930"/>
          </a:xfrm>
          <a:prstGeom prst="rect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16"/>
          <p:cNvSpPr txBox="1"/>
          <p:nvPr/>
        </p:nvSpPr>
        <p:spPr>
          <a:xfrm>
            <a:off x="459325" y="2214796"/>
            <a:ext cx="4112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Usager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Dimensions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….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1802627" y="203221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fonction bloc </a:t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9219" l="27630" r="31135" t="19254"/>
          <a:stretch/>
        </p:blipFill>
        <p:spPr>
          <a:xfrm>
            <a:off x="1802625" y="849025"/>
            <a:ext cx="5279448" cy="3936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/>
        </p:nvSpPr>
        <p:spPr>
          <a:xfrm>
            <a:off x="3224902" y="288889"/>
            <a:ext cx="73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Recherche d’idées</a:t>
            </a:r>
            <a:endParaRPr sz="30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475" y="2063707"/>
            <a:ext cx="4647250" cy="27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/>
          <p:nvPr/>
        </p:nvSpPr>
        <p:spPr>
          <a:xfrm>
            <a:off x="6223000" y="910150"/>
            <a:ext cx="2232900" cy="804300"/>
          </a:xfrm>
          <a:prstGeom prst="cloudCallout">
            <a:avLst>
              <a:gd fmla="val -56636" name="adj1"/>
              <a:gd fmla="val 10000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sthétique?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317750" y="971050"/>
            <a:ext cx="2550600" cy="804300"/>
          </a:xfrm>
          <a:prstGeom prst="cloudCallout">
            <a:avLst>
              <a:gd fmla="val 21639" name="adj1"/>
              <a:gd fmla="val 9375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Mouvement ?</a:t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0" y="1947325"/>
            <a:ext cx="1914300" cy="1121700"/>
          </a:xfrm>
          <a:prstGeom prst="cloudCallout">
            <a:avLst>
              <a:gd fmla="val 51173" name="adj1"/>
              <a:gd fmla="val 6227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Tracé du crayon ?</a:t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6762725" y="2266925"/>
            <a:ext cx="2106000" cy="1121700"/>
          </a:xfrm>
          <a:prstGeom prst="cloudCallout">
            <a:avLst>
              <a:gd fmla="val -63567" name="adj1"/>
              <a:gd fmla="val 7152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Répartition des blocs 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3920625" y="11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Croquis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fr"/>
              <a:t>                                 </a:t>
            </a:r>
            <a:r>
              <a:rPr lang="fr" sz="3720"/>
              <a:t> I </a:t>
            </a:r>
            <a:endParaRPr sz="3720"/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-938" l="-3001" r="19158" t="1088"/>
          <a:stretch/>
        </p:blipFill>
        <p:spPr>
          <a:xfrm rot="-5400000">
            <a:off x="2914101" y="17500"/>
            <a:ext cx="3828274" cy="566822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19"/>
          <p:cNvSpPr txBox="1"/>
          <p:nvPr/>
        </p:nvSpPr>
        <p:spPr>
          <a:xfrm>
            <a:off x="467021" y="2171557"/>
            <a:ext cx="454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conomica"/>
                <a:ea typeface="Economica"/>
                <a:cs typeface="Economica"/>
                <a:sym typeface="Economica"/>
              </a:rPr>
              <a:t>1/Robot tortue</a:t>
            </a:r>
            <a:r>
              <a:rPr lang="fr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3931250" y="13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Economica"/>
                <a:ea typeface="Economica"/>
                <a:cs typeface="Economica"/>
                <a:sym typeface="Economica"/>
              </a:rPr>
              <a:t>Croquis</a:t>
            </a:r>
            <a:r>
              <a:rPr lang="fr" sz="3100"/>
              <a:t>                                 </a:t>
            </a:r>
            <a:r>
              <a:rPr lang="fr" sz="3520"/>
              <a:t> II</a:t>
            </a:r>
            <a:endParaRPr sz="3520"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5333" l="7072" r="6362" t="4266"/>
          <a:stretch/>
        </p:blipFill>
        <p:spPr>
          <a:xfrm rot="-5400000">
            <a:off x="2651000" y="162425"/>
            <a:ext cx="4000500" cy="533004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20"/>
          <p:cNvSpPr txBox="1"/>
          <p:nvPr/>
        </p:nvSpPr>
        <p:spPr>
          <a:xfrm>
            <a:off x="406288" y="2234050"/>
            <a:ext cx="171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Economica"/>
                <a:ea typeface="Economica"/>
                <a:cs typeface="Economica"/>
                <a:sym typeface="Economica"/>
              </a:rPr>
              <a:t>2/Robot train</a:t>
            </a:r>
            <a:r>
              <a:rPr lang="fr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3962975" y="13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100">
                <a:latin typeface="Economica"/>
                <a:ea typeface="Economica"/>
                <a:cs typeface="Economica"/>
                <a:sym typeface="Economica"/>
              </a:rPr>
              <a:t>Croquis</a:t>
            </a:r>
            <a:r>
              <a:rPr lang="fr" sz="3100"/>
              <a:t>                                 </a:t>
            </a:r>
            <a:r>
              <a:rPr lang="fr" sz="3520"/>
              <a:t>III</a:t>
            </a:r>
            <a:r>
              <a:rPr lang="fr" sz="3100"/>
              <a:t> </a:t>
            </a:r>
            <a:endParaRPr sz="3100"/>
          </a:p>
        </p:txBody>
      </p:sp>
      <p:pic>
        <p:nvPicPr>
          <p:cNvPr id="185" name="Google Shape;185;p21"/>
          <p:cNvPicPr preferRelativeResize="0"/>
          <p:nvPr/>
        </p:nvPicPr>
        <p:blipFill rotWithShape="1">
          <a:blip r:embed="rId3">
            <a:alphaModFix/>
          </a:blip>
          <a:srcRect b="4297" l="12973" r="7038" t="7464"/>
          <a:stretch/>
        </p:blipFill>
        <p:spPr>
          <a:xfrm rot="-5400000">
            <a:off x="2696637" y="-132287"/>
            <a:ext cx="4061050" cy="597662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1"/>
          <p:cNvSpPr txBox="1"/>
          <p:nvPr/>
        </p:nvSpPr>
        <p:spPr>
          <a:xfrm>
            <a:off x="433925" y="2465900"/>
            <a:ext cx="161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Economica"/>
                <a:ea typeface="Economica"/>
                <a:cs typeface="Economica"/>
                <a:sym typeface="Economica"/>
              </a:rPr>
              <a:t>3/Robot oeuf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